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390" r:id="rId2"/>
    <p:sldId id="423" r:id="rId3"/>
    <p:sldId id="398" r:id="rId4"/>
    <p:sldId id="384" r:id="rId5"/>
    <p:sldId id="396" r:id="rId6"/>
    <p:sldId id="399" r:id="rId7"/>
    <p:sldId id="400" r:id="rId8"/>
    <p:sldId id="402" r:id="rId9"/>
    <p:sldId id="403" r:id="rId10"/>
    <p:sldId id="401" r:id="rId11"/>
    <p:sldId id="404" r:id="rId12"/>
    <p:sldId id="405" r:id="rId13"/>
    <p:sldId id="421" r:id="rId14"/>
    <p:sldId id="406" r:id="rId15"/>
    <p:sldId id="407" r:id="rId16"/>
    <p:sldId id="410" r:id="rId17"/>
    <p:sldId id="408" r:id="rId18"/>
    <p:sldId id="409" r:id="rId19"/>
    <p:sldId id="411" r:id="rId20"/>
    <p:sldId id="413" r:id="rId21"/>
    <p:sldId id="414" r:id="rId22"/>
    <p:sldId id="415" r:id="rId23"/>
    <p:sldId id="417" r:id="rId24"/>
    <p:sldId id="418" r:id="rId25"/>
    <p:sldId id="416" r:id="rId26"/>
    <p:sldId id="422" r:id="rId27"/>
    <p:sldId id="424" r:id="rId28"/>
    <p:sldId id="425" r:id="rId29"/>
    <p:sldId id="426" r:id="rId30"/>
    <p:sldId id="41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5BE"/>
    <a:srgbClr val="FF9100"/>
    <a:srgbClr val="00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02"/>
    <p:restoredTop sz="88082"/>
  </p:normalViewPr>
  <p:slideViewPr>
    <p:cSldViewPr snapToGrid="0" snapToObjects="1">
      <p:cViewPr varScale="1">
        <p:scale>
          <a:sx n="162" d="100"/>
          <a:sy n="162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0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17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0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library/random.html" TargetMode="Externa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12:</a:t>
            </a:r>
            <a:r>
              <a:rPr lang="en-US" dirty="0"/>
              <a:t/>
            </a:r>
            <a:br>
              <a:rPr lang="en-US" dirty="0"/>
            </a:br>
            <a:r>
              <a:rPr lang="en-US" sz="4400" dirty="0"/>
              <a:t>the 			      module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AAC462-D494-4A4C-BA8D-C61ABF0CCDE5}"/>
              </a:ext>
            </a:extLst>
          </p:cNvPr>
          <p:cNvSpPr/>
          <p:nvPr/>
        </p:nvSpPr>
        <p:spPr>
          <a:xfrm>
            <a:off x="1976034" y="2294017"/>
            <a:ext cx="32335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003470"/>
                </a:solidFill>
                <a:latin typeface="Courier" pitchFamily="2" charset="0"/>
              </a:rPr>
              <a:t>random</a:t>
            </a:r>
            <a:endParaRPr lang="en-US" sz="66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51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2E082E-5822-A24C-9CDC-97DDAFC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A7FE978-AE21-4345-9E95-85113990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51620" y="1461793"/>
            <a:ext cx="52578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CE8103E-D0D4-8446-A3B3-9C119911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68" t="14574" r="14946" b="6909"/>
          <a:stretch/>
        </p:blipFill>
        <p:spPr>
          <a:xfrm>
            <a:off x="5495730" y="2556588"/>
            <a:ext cx="3191070" cy="2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3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11AD8C-942C-3243-A780-33821592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774BAF-96E9-B140-BC87-A1FC1AD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Randomness is more than ensuring that every value has an equal chance of being chosen</a:t>
            </a:r>
          </a:p>
          <a:p>
            <a:r>
              <a:rPr lang="en-US" dirty="0"/>
              <a:t>We also want each value to be </a:t>
            </a:r>
            <a:r>
              <a:rPr lang="en-US" b="1" dirty="0"/>
              <a:t>hard to predict</a:t>
            </a:r>
          </a:p>
          <a:p>
            <a:r>
              <a:rPr lang="en-US" b="1" dirty="0"/>
              <a:t>Specifically</a:t>
            </a:r>
            <a:r>
              <a:rPr lang="en-US" dirty="0"/>
              <a:t>: seeing several values in the series (“rolls”) shouldn’t help us </a:t>
            </a:r>
            <a:r>
              <a:rPr lang="en-US" b="1" dirty="0"/>
              <a:t>guess the next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1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“random enough"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457200" y="2104440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=""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=""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3301072" y="2122207"/>
            <a:ext cx="4196464" cy="1879153"/>
            <a:chOff x="3301072" y="2122207"/>
            <a:chExt cx="4196464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=""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16380" y="2122207"/>
              <a:ext cx="25811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=""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11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How </a:t>
            </a:r>
            <a:r>
              <a:rPr lang="en-US" dirty="0" smtClean="0"/>
              <a:t>could a </a:t>
            </a:r>
            <a:r>
              <a:rPr lang="en-US" b="1" dirty="0" smtClean="0"/>
              <a:t>deterministic</a:t>
            </a:r>
            <a:r>
              <a:rPr lang="en-US" dirty="0" smtClean="0"/>
              <a:t> machine </a:t>
            </a:r>
          </a:p>
          <a:p>
            <a:pPr marL="0" indent="0" algn="ctr">
              <a:buNone/>
            </a:pPr>
            <a:r>
              <a:rPr lang="en-US" dirty="0" smtClean="0"/>
              <a:t>generate a (seemingly) </a:t>
            </a:r>
            <a:r>
              <a:rPr lang="en-US" b="1" dirty="0" smtClean="0"/>
              <a:t>random value?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BE42BA-0A56-B547-91AE-350F2AA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D9EDA9-7A1D-1245-9326-8B7F4B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Python’s built-in RNG can be accessed through 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module contains several useful functions, all of which are documented here: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https://docs.python.org/3/library/random.html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0D5C655-6652-4B47-8383-D53F8FC1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346394"/>
            <a:ext cx="674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BA4AAD-F033-2F44-8E11-A587C0CF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A5A7A1-31CB-E548-8E98-8043BE046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way to get a random number is by calling the </a:t>
            </a:r>
            <a:r>
              <a:rPr lang="en-US" b="1" dirty="0">
                <a:latin typeface="Courier" pitchFamily="2" charset="0"/>
              </a:rPr>
              <a:t>.random()</a:t>
            </a:r>
            <a:r>
              <a:rPr lang="en-US" dirty="0"/>
              <a:t>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always returns a float with </a:t>
            </a:r>
            <a:r>
              <a:rPr lang="en-US" b="1" dirty="0"/>
              <a:t>a value in [0.0, 1)</a:t>
            </a:r>
          </a:p>
          <a:p>
            <a:r>
              <a:rPr lang="en-US" dirty="0"/>
              <a:t>Particularly useful for setting probabilities: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A963F2F-F9E7-4042-B41B-2B20964C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2343276"/>
            <a:ext cx="67310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D6E2DBC-CF22-2441-86F6-99670D1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619361"/>
            <a:ext cx="50292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655681-1101-CA49-A97C-C939880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exercise: coin 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F5D3A8-226E-3541-842B-48E2BC7F0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b="1" dirty="0">
                <a:latin typeface="Courier" pitchFamily="2" charset="0"/>
              </a:rPr>
              <a:t>.random()</a:t>
            </a:r>
            <a:r>
              <a:rPr lang="en-US" dirty="0"/>
              <a:t> function from 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          to write a program that prints </a:t>
            </a:r>
            <a:r>
              <a:rPr lang="en-US" b="1" dirty="0">
                <a:latin typeface="Courier" pitchFamily="2" charset="0"/>
              </a:rPr>
              <a:t>HEADS</a:t>
            </a:r>
            <a:r>
              <a:rPr lang="en-US" dirty="0"/>
              <a:t> 50% of the time       and </a:t>
            </a:r>
            <a:r>
              <a:rPr lang="en-US" b="1" dirty="0">
                <a:latin typeface="Courier" pitchFamily="2" charset="0"/>
              </a:rPr>
              <a:t>TAILS</a:t>
            </a:r>
            <a:r>
              <a:rPr lang="en-US" dirty="0"/>
              <a:t> the remaining 50% of the time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B943CF-9190-5543-85ED-78626337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t="20023" r="54466" b="25474"/>
          <a:stretch/>
        </p:blipFill>
        <p:spPr>
          <a:xfrm>
            <a:off x="2575328" y="3621834"/>
            <a:ext cx="1884705" cy="18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274D2E-37CB-8F43-BE65-32FDE487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53919" t="20023" r="7089" b="25474"/>
          <a:stretch/>
        </p:blipFill>
        <p:spPr>
          <a:xfrm>
            <a:off x="4590660" y="3565851"/>
            <a:ext cx="1884705" cy="1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What if we wanted a random float</a:t>
            </a:r>
          </a:p>
          <a:p>
            <a:pPr marL="0" indent="0" algn="ctr">
              <a:buNone/>
            </a:pPr>
            <a:r>
              <a:rPr lang="en-US" b="1" dirty="0"/>
              <a:t>in a different range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226824-C53F-814C-AA14-A0306F0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floats in other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A1B712-E6D7-6B41-97FA-93261984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use math!</a:t>
            </a:r>
          </a:p>
          <a:p>
            <a:r>
              <a:rPr lang="en-US" b="1" dirty="0"/>
              <a:t>Example</a:t>
            </a:r>
            <a:r>
              <a:rPr lang="en-US" dirty="0"/>
              <a:t>: imagine a homework assignment is scored out of 100 points (partial points allowed, and you get 10 points for writing your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2722496-8C66-7D49-BCCC-C613835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297607"/>
            <a:ext cx="7543800" cy="3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6B3BDD-3E19-6044-9890-6DD5793E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D1B5475-13AB-B846-BA91-33F60FBA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multiply, add and call </a:t>
            </a:r>
            <a:r>
              <a:rPr lang="en-US" b="1" dirty="0" err="1">
                <a:latin typeface="Courier" pitchFamily="2" charset="0"/>
              </a:rPr>
              <a:t>int</a:t>
            </a:r>
            <a:r>
              <a:rPr lang="en-US" b="1" dirty="0">
                <a:latin typeface="Courier" pitchFamily="2" charset="0"/>
              </a:rPr>
              <a:t>(...)</a:t>
            </a:r>
            <a:r>
              <a:rPr lang="en-US" dirty="0"/>
              <a:t> to get a random integer using </a:t>
            </a:r>
            <a:r>
              <a:rPr lang="en-US" b="1" dirty="0">
                <a:latin typeface="Courier" pitchFamily="2" charset="0"/>
              </a:rPr>
              <a:t>.random()</a:t>
            </a:r>
            <a:r>
              <a:rPr lang="en-US" dirty="0"/>
              <a:t>, but there’s no need!</a:t>
            </a:r>
          </a:p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</a:t>
            </a:r>
            <a:r>
              <a:rPr lang="en-US" b="1" dirty="0" err="1">
                <a:latin typeface="Courier" pitchFamily="2" charset="0"/>
                <a:cs typeface="Courier New" panose="02070309020205020404" pitchFamily="49" charset="0"/>
              </a:rPr>
              <a:t>randint</a:t>
            </a:r>
            <a:r>
              <a:rPr lang="en-US" b="1" dirty="0">
                <a:latin typeface="Courier" pitchFamily="2" charset="0"/>
                <a:cs typeface="Courier New" panose="02070309020205020404" pitchFamily="49" charset="0"/>
              </a:rPr>
              <a:t>(...)</a:t>
            </a:r>
            <a:r>
              <a:rPr lang="en-US" dirty="0"/>
              <a:t> function takes two arguments </a:t>
            </a:r>
            <a:r>
              <a:rPr lang="en-US" b="1" dirty="0">
                <a:latin typeface="Courier" pitchFamily="2" charset="0"/>
              </a:rPr>
              <a:t>min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max</a:t>
            </a:r>
            <a:r>
              <a:rPr lang="en-US" dirty="0"/>
              <a:t>, returns an integer in </a:t>
            </a:r>
            <a:r>
              <a:rPr lang="en-US" b="1" dirty="0">
                <a:latin typeface="Courier" pitchFamily="2" charset="0"/>
              </a:rPr>
              <a:t>[min, max]</a:t>
            </a:r>
            <a:r>
              <a:rPr lang="en-US" dirty="0"/>
              <a:t> (inclusive):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9BA5A16-3349-DA45-8F6B-532A81FF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331553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6690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890093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How could we use this to choose a</a:t>
            </a:r>
          </a:p>
          <a:p>
            <a:pPr marL="0" indent="0" algn="ctr">
              <a:buNone/>
            </a:pPr>
            <a:r>
              <a:rPr lang="en-US" b="1" dirty="0"/>
              <a:t>random item from a list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703934-CB69-4C4A-98C4-3F2E718E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C92A5F-C29D-8341-BDC0-517BADBF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Unsurprisingly, other people have also noticed that this would be a useful feature… so there’s a function for that!</a:t>
            </a:r>
          </a:p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/>
              <a:t> function takes in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, and returns a randomly selected element: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944B3F-0E65-9F4F-BD11-72B4336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314570"/>
            <a:ext cx="7899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gotcha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/>
              <a:t> function only works when given a </a:t>
            </a:r>
            <a:r>
              <a:rPr lang="en-US" b="1" dirty="0">
                <a:latin typeface="Courier" pitchFamily="2" charset="0"/>
              </a:rPr>
              <a:t>list-like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r>
              <a:rPr lang="en-US" b="1" dirty="0"/>
              <a:t>:</a:t>
            </a:r>
          </a:p>
          <a:p>
            <a:r>
              <a:rPr lang="en-US" dirty="0"/>
              <a:t>Don’t forget the brackets!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891582"/>
            <a:ext cx="7900416" cy="290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FB730B0-8979-B042-B37E-A4E6672A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550" y="5225006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What happens if we </a:t>
            </a:r>
          </a:p>
          <a:p>
            <a:pPr marL="0" indent="0" algn="ctr">
              <a:buNone/>
            </a:pPr>
            <a:r>
              <a:rPr lang="en-US" b="1" dirty="0"/>
              <a:t>call </a:t>
            </a:r>
            <a:r>
              <a:rPr lang="en-US" b="1" dirty="0">
                <a:latin typeface="Courier" pitchFamily="2" charset="0"/>
              </a:rPr>
              <a:t>.choice(...)</a:t>
            </a:r>
            <a:r>
              <a:rPr lang="en-US" b="1" dirty="0"/>
              <a:t> on a string?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1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are </a:t>
            </a:r>
            <a:r>
              <a:rPr lang="en-US" b="1" dirty="0">
                <a:latin typeface="Courier" pitchFamily="2" charset="0"/>
              </a:rPr>
              <a:t>list-like!</a:t>
            </a:r>
            <a:endParaRPr lang="en-US" b="1" dirty="0"/>
          </a:p>
          <a:p>
            <a:r>
              <a:rPr lang="en-US" dirty="0"/>
              <a:t>The “items” in a string are the individual characters, so this is what </a:t>
            </a:r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/>
              <a:t> chooses between:</a:t>
            </a: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2891582"/>
            <a:ext cx="7900416" cy="31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be really challenging to </a:t>
            </a:r>
            <a:r>
              <a:rPr lang="en-US" b="1" dirty="0"/>
              <a:t>test</a:t>
            </a:r>
            <a:r>
              <a:rPr lang="en-US" dirty="0"/>
              <a:t> a program that </a:t>
            </a:r>
            <a:r>
              <a:rPr lang="en-US" b="1" dirty="0"/>
              <a:t>behaves differently</a:t>
            </a:r>
            <a:r>
              <a:rPr lang="en-US" dirty="0"/>
              <a:t> every time you run it</a:t>
            </a:r>
          </a:p>
          <a:p>
            <a:r>
              <a:rPr lang="en-US" dirty="0"/>
              <a:t>In order to solve this, we can tell python precisely how to generate its (not-so-random-anymore) random numbers using a parameter called a </a:t>
            </a:r>
            <a:r>
              <a:rPr lang="en-US" b="1" dirty="0"/>
              <a:t>seed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3395438"/>
            <a:ext cx="8039100" cy="398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731CCDF-10EC-EB49-B421-FB519549E1F8}"/>
              </a:ext>
            </a:extLst>
          </p:cNvPr>
          <p:cNvSpPr/>
          <p:nvPr/>
        </p:nvSpPr>
        <p:spPr>
          <a:xfrm>
            <a:off x="1324947" y="4519840"/>
            <a:ext cx="2687216" cy="317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/>
              <a:t>ing </a:t>
            </a:r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far, we’ve always </a:t>
            </a:r>
            <a:r>
              <a:rPr lang="en-US" b="1" dirty="0" smtClean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/>
              <a:t>ed modules like this: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912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/>
              <a:t>ing </a:t>
            </a:r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use a function, we need to specify the </a:t>
            </a:r>
            <a:r>
              <a:rPr lang="en-US" b="1" dirty="0" smtClean="0"/>
              <a:t>module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4000" dirty="0"/>
          </a:p>
          <a:p>
            <a:r>
              <a:rPr lang="en-US" dirty="0" smtClean="0"/>
              <a:t>This prevents “name clashes” (i.e. if two functions have the same name, the second one overwrites the first)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91296"/>
            <a:ext cx="80391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8719" r="62453" b="73374"/>
          <a:stretch/>
        </p:blipFill>
        <p:spPr>
          <a:xfrm>
            <a:off x="2451538" y="2837793"/>
            <a:ext cx="111935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2" t="47383" r="43921" b="44710"/>
          <a:stretch/>
        </p:blipFill>
        <p:spPr>
          <a:xfrm>
            <a:off x="3996560" y="3980793"/>
            <a:ext cx="106417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28161" r="66866" b="63866"/>
          <a:stretch/>
        </p:blipFill>
        <p:spPr>
          <a:xfrm>
            <a:off x="2451538" y="3216166"/>
            <a:ext cx="764628" cy="317936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57549" r="69121" b="35335"/>
          <a:stretch/>
        </p:blipFill>
        <p:spPr>
          <a:xfrm>
            <a:off x="2325414" y="4382813"/>
            <a:ext cx="709448" cy="283779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3691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/>
              <a:t>ing </a:t>
            </a:r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However, there’s also </a:t>
            </a:r>
            <a:r>
              <a:rPr lang="en-US" b="1" dirty="0" smtClean="0"/>
              <a:t>another way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000" dirty="0"/>
          </a:p>
          <a:p>
            <a:r>
              <a:rPr lang="en-US" dirty="0" smtClean="0"/>
              <a:t>This is useful if </a:t>
            </a:r>
            <a:r>
              <a:rPr lang="en-US" dirty="0"/>
              <a:t>we only need specific functions and we want to save ourselves some </a:t>
            </a:r>
            <a:r>
              <a:rPr lang="en-US" dirty="0" smtClean="0"/>
              <a:t>typing</a:t>
            </a: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912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</a:t>
            </a:r>
            <a:r>
              <a:rPr lang="en-US" smtClean="0"/>
              <a:t>on </a:t>
            </a:r>
            <a:r>
              <a:rPr lang="en-US" b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mtClean="0"/>
              <a:t>ing </a:t>
            </a:r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We can use * to import </a:t>
            </a:r>
            <a:r>
              <a:rPr lang="en-US" b="1" dirty="0" smtClean="0"/>
              <a:t>everything</a:t>
            </a:r>
            <a:r>
              <a:rPr lang="en-US" dirty="0" smtClean="0"/>
              <a:t> from a module 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4000" dirty="0"/>
          </a:p>
          <a:p>
            <a:r>
              <a:rPr lang="en-US" dirty="0" smtClean="0"/>
              <a:t>Again, just be cautious of name clashes</a:t>
            </a:r>
            <a:r>
              <a:rPr lang="mr-IN" dirty="0" smtClean="0"/>
              <a:t>…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912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9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269"/>
            <a:ext cx="8229600" cy="511473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Debrief of “Life Skill #2: Debugging”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Loops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for…in</a:t>
            </a:r>
            <a:r>
              <a:rPr lang="en-US" dirty="0">
                <a:solidFill>
                  <a:schemeClr val="accent1"/>
                </a:solidFill>
              </a:rPr>
              <a:t> (looping through items in a list)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range()</a:t>
            </a:r>
            <a:r>
              <a:rPr lang="en-US" dirty="0">
                <a:solidFill>
                  <a:schemeClr val="accent1"/>
                </a:solidFill>
              </a:rPr>
              <a:t> function (getting a list of numbers)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chemeClr val="accent1"/>
                </a:solidFill>
              </a:rPr>
              <a:t> (looping until something happens)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random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module</a:t>
            </a:r>
          </a:p>
          <a:p>
            <a:r>
              <a:rPr lang="en-US" dirty="0"/>
              <a:t>Lab: Old MacDonald</a:t>
            </a:r>
          </a:p>
          <a:p>
            <a:r>
              <a:rPr lang="en-US" dirty="0"/>
              <a:t>Life Skill #3: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28598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269"/>
            <a:ext cx="8229600" cy="511473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Debrief of “Life Skill #2: Debugging”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Loops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for…in</a:t>
            </a:r>
            <a:r>
              <a:rPr lang="en-US" dirty="0">
                <a:solidFill>
                  <a:schemeClr val="accent1"/>
                </a:solidFill>
              </a:rPr>
              <a:t> (looping through items in a list)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range()</a:t>
            </a:r>
            <a:r>
              <a:rPr lang="en-US" dirty="0">
                <a:solidFill>
                  <a:schemeClr val="accent1"/>
                </a:solidFill>
              </a:rPr>
              <a:t> function (getting a list of numbers)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chemeClr val="accent1"/>
                </a:solidFill>
              </a:rPr>
              <a:t> (looping until something happens)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random</a:t>
            </a:r>
            <a:r>
              <a:rPr lang="en-US" dirty="0">
                <a:solidFill>
                  <a:schemeClr val="accent1"/>
                </a:solidFill>
              </a:rPr>
              <a:t> module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Old MacDonald</a:t>
            </a:r>
          </a:p>
          <a:p>
            <a:r>
              <a:rPr lang="en-US" dirty="0"/>
              <a:t>Life Skill #3: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2587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C44A85-BE93-DF4D-AD08-6873C098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- Assignment #3: Magic 8 Ball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mage result for magic 8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80" y="1340845"/>
            <a:ext cx="9199180" cy="55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1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What does it mean</a:t>
            </a:r>
          </a:p>
          <a:p>
            <a:pPr marL="0" indent="0" algn="ctr">
              <a:buNone/>
            </a:pPr>
            <a:r>
              <a:rPr lang="en-US" dirty="0"/>
              <a:t>for something to be </a:t>
            </a:r>
            <a:r>
              <a:rPr lang="en-US" b="1" dirty="0"/>
              <a:t>random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7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48C0A-B4BA-1144-B766-79BD22CA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08C8658-9735-6845-AA90-7E1F0A3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86" y="1432251"/>
            <a:ext cx="653142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202824-A242-434C-B5C8-267D9D6A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84B5E2-DA8E-5D47-AD01-074AF04C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value has an </a:t>
            </a:r>
            <a:r>
              <a:rPr lang="en-US" b="1" dirty="0"/>
              <a:t>equal chance </a:t>
            </a:r>
            <a:r>
              <a:rPr lang="en-US" dirty="0"/>
              <a:t>of being chosen</a:t>
            </a:r>
          </a:p>
          <a:p>
            <a:r>
              <a:rPr lang="en-US" b="1" dirty="0"/>
              <a:t>Example</a:t>
            </a:r>
            <a:r>
              <a:rPr lang="en-US" dirty="0"/>
              <a:t>: if we roll a die several times, we expect to see:</a:t>
            </a:r>
          </a:p>
          <a:p>
            <a:pPr lvl="1"/>
            <a:r>
              <a:rPr lang="en-US" dirty="0"/>
              <a:t>1 roughly 1/6 of the time</a:t>
            </a:r>
          </a:p>
          <a:p>
            <a:pPr lvl="1"/>
            <a:r>
              <a:rPr lang="en-US" dirty="0"/>
              <a:t>2 roughly 1/6 of the time</a:t>
            </a:r>
          </a:p>
          <a:p>
            <a:pPr lvl="1"/>
            <a:r>
              <a:rPr lang="en-US" dirty="0"/>
              <a:t>3 roughly 1/6 of the time, etc.</a:t>
            </a:r>
          </a:p>
          <a:p>
            <a:r>
              <a:rPr lang="en-US" b="1" dirty="0"/>
              <a:t>On average</a:t>
            </a:r>
            <a:r>
              <a:rPr lang="en-US" dirty="0"/>
              <a:t> (over a large number of samples) the distribution is roughly uniform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9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Is an even distribution </a:t>
            </a:r>
          </a:p>
          <a:p>
            <a:pPr marL="0" indent="0" algn="ctr">
              <a:buNone/>
            </a:pPr>
            <a:r>
              <a:rPr lang="en-US" b="1" dirty="0"/>
              <a:t>enough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95B36F-1F98-3F46-BEC0-931BE422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die always rolled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176A7C9-F3F9-464F-A9E3-71373746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685800" y="1548882"/>
            <a:ext cx="7772400" cy="14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A5B723-1646-6F48-A9C8-AF00538B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685800" y="3060441"/>
            <a:ext cx="7772400" cy="1492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2A536D-1EF1-FF44-8E94-D1DE5346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685800" y="4571999"/>
            <a:ext cx="7772400" cy="14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Smith Lecture Notes</Template>
  <TotalTime>10096</TotalTime>
  <Words>815</Words>
  <Application>Microsoft Macintosh PowerPoint</Application>
  <PresentationFormat>On-screen Show (4:3)</PresentationFormat>
  <Paragraphs>167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Courier</vt:lpstr>
      <vt:lpstr>Courier New</vt:lpstr>
      <vt:lpstr>Lucida Grande</vt:lpstr>
      <vt:lpstr>Mangal</vt:lpstr>
      <vt:lpstr>Wingdings</vt:lpstr>
      <vt:lpstr>Arial</vt:lpstr>
      <vt:lpstr>Smith Lecture Notes</vt:lpstr>
      <vt:lpstr>Lecture 12: the          module</vt:lpstr>
      <vt:lpstr>Announcements</vt:lpstr>
      <vt:lpstr>Overview</vt:lpstr>
      <vt:lpstr>Recap - Assignment #3: Magic 8 Ball</vt:lpstr>
      <vt:lpstr>Discussion</vt:lpstr>
      <vt:lpstr>Expectation #1: even distribution</vt:lpstr>
      <vt:lpstr>Expectation #1: even distribution</vt:lpstr>
      <vt:lpstr>Discussion</vt:lpstr>
      <vt:lpstr>What if the die always rolled like this?</vt:lpstr>
      <vt:lpstr>Expectation #2: unpredictable</vt:lpstr>
      <vt:lpstr>Expectation #2: unpredictable</vt:lpstr>
      <vt:lpstr>Pseudorandom numbers</vt:lpstr>
      <vt:lpstr>Discussion</vt:lpstr>
      <vt:lpstr>The random module</vt:lpstr>
      <vt:lpstr>Generating a random float</vt:lpstr>
      <vt:lpstr>10-minute exercise: coin flip</vt:lpstr>
      <vt:lpstr>Discussion</vt:lpstr>
      <vt:lpstr>random floats in other ranges</vt:lpstr>
      <vt:lpstr>Generating a random integer</vt:lpstr>
      <vt:lpstr>Discussion</vt:lpstr>
      <vt:lpstr>Choosing a random item</vt:lpstr>
      <vt:lpstr>A common gotcha</vt:lpstr>
      <vt:lpstr>Discussion</vt:lpstr>
      <vt:lpstr>.choice(...) on strings</vt:lpstr>
      <vt:lpstr>A note on testing random programs</vt:lpstr>
      <vt:lpstr>A note on importing modules</vt:lpstr>
      <vt:lpstr>A note on importing modules</vt:lpstr>
      <vt:lpstr>A note on importing modules</vt:lpstr>
      <vt:lpstr>A note on importing modules</vt:lpstr>
      <vt:lpstr>Overview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161</cp:revision>
  <cp:lastPrinted>2018-10-03T14:42:08Z</cp:lastPrinted>
  <dcterms:created xsi:type="dcterms:W3CDTF">2018-06-21T16:17:33Z</dcterms:created>
  <dcterms:modified xsi:type="dcterms:W3CDTF">2018-10-03T14:48:35Z</dcterms:modified>
</cp:coreProperties>
</file>